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31"/>
  </p:notesMasterIdLst>
  <p:handoutMasterIdLst>
    <p:handoutMasterId r:id="rId32"/>
  </p:handoutMasterIdLst>
  <p:sldIdLst>
    <p:sldId id="257" r:id="rId5"/>
    <p:sldId id="389" r:id="rId6"/>
    <p:sldId id="317" r:id="rId7"/>
    <p:sldId id="395" r:id="rId8"/>
    <p:sldId id="392" r:id="rId9"/>
    <p:sldId id="393" r:id="rId10"/>
    <p:sldId id="398" r:id="rId11"/>
    <p:sldId id="427" r:id="rId12"/>
    <p:sldId id="403" r:id="rId13"/>
    <p:sldId id="412" r:id="rId14"/>
    <p:sldId id="421" r:id="rId15"/>
    <p:sldId id="422" r:id="rId16"/>
    <p:sldId id="413" r:id="rId17"/>
    <p:sldId id="414" r:id="rId18"/>
    <p:sldId id="415" r:id="rId19"/>
    <p:sldId id="417" r:id="rId20"/>
    <p:sldId id="416" r:id="rId21"/>
    <p:sldId id="411" r:id="rId22"/>
    <p:sldId id="418" r:id="rId23"/>
    <p:sldId id="423" r:id="rId24"/>
    <p:sldId id="424" r:id="rId25"/>
    <p:sldId id="419" r:id="rId26"/>
    <p:sldId id="425" r:id="rId27"/>
    <p:sldId id="426" r:id="rId28"/>
    <p:sldId id="420" r:id="rId29"/>
    <p:sldId id="41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030"/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8" autoAdjust="0"/>
    <p:restoredTop sz="85714" autoAdjust="0"/>
  </p:normalViewPr>
  <p:slideViewPr>
    <p:cSldViewPr snapToGrid="0">
      <p:cViewPr varScale="1">
        <p:scale>
          <a:sx n="139" d="100"/>
          <a:sy n="139" d="100"/>
        </p:scale>
        <p:origin x="1116" y="12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niDocs\year%203\Final%20Project\s5226058_FinalProject\Dissertation\datalo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niDocs\year%203\Final%20Project\s5226058_FinalProject\Dissertation\datalo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niDocs\year%203\Final%20Project\s5226058_FinalProject\Dissertation\datalo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UniDocs\year%203\Final%20Project\s5226058_FinalProject\Dissertation\datalo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Base</a:t>
            </a:r>
            <a:r>
              <a:rPr lang="en-US" baseline="0"/>
              <a:t> Resolution vs. </a:t>
            </a:r>
            <a:r>
              <a:rPr lang="en-US"/>
              <a:t>Frame Rate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Frame Rate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Lit>
              <c:formatCode>General</c:formatCode>
              <c:ptCount val="13"/>
              <c:pt idx="0">
                <c:v>30</c:v>
              </c:pt>
              <c:pt idx="1">
                <c:v>40</c:v>
              </c:pt>
              <c:pt idx="2">
                <c:v>50</c:v>
              </c:pt>
              <c:pt idx="3">
                <c:v>60</c:v>
              </c:pt>
              <c:pt idx="4">
                <c:v>70</c:v>
              </c:pt>
              <c:pt idx="5">
                <c:v>80</c:v>
              </c:pt>
              <c:pt idx="6">
                <c:v>90</c:v>
              </c:pt>
              <c:pt idx="7">
                <c:v>100</c:v>
              </c:pt>
              <c:pt idx="8">
                <c:v>110</c:v>
              </c:pt>
              <c:pt idx="9">
                <c:v>120</c:v>
              </c:pt>
              <c:pt idx="10">
                <c:v>130</c:v>
              </c:pt>
              <c:pt idx="11">
                <c:v>140</c:v>
              </c:pt>
              <c:pt idx="12">
                <c:v>150</c:v>
              </c:pt>
            </c:numLit>
          </c:cat>
          <c:val>
            <c:numRef>
              <c:f>Sheet1!$C$2:$C$14</c:f>
              <c:numCache>
                <c:formatCode>General</c:formatCode>
                <c:ptCount val="13"/>
                <c:pt idx="0">
                  <c:v>55.6</c:v>
                </c:pt>
                <c:pt idx="1">
                  <c:v>48.6</c:v>
                </c:pt>
                <c:pt idx="2">
                  <c:v>42.1</c:v>
                </c:pt>
                <c:pt idx="3">
                  <c:v>38.299999999999997</c:v>
                </c:pt>
                <c:pt idx="4">
                  <c:v>35.799999999999997</c:v>
                </c:pt>
                <c:pt idx="5">
                  <c:v>31.7</c:v>
                </c:pt>
                <c:pt idx="6">
                  <c:v>29.1</c:v>
                </c:pt>
                <c:pt idx="7">
                  <c:v>26.8</c:v>
                </c:pt>
                <c:pt idx="8">
                  <c:v>23.1</c:v>
                </c:pt>
                <c:pt idx="9">
                  <c:v>19.5</c:v>
                </c:pt>
                <c:pt idx="10">
                  <c:v>17.809999999999999</c:v>
                </c:pt>
                <c:pt idx="11">
                  <c:v>16.2</c:v>
                </c:pt>
                <c:pt idx="12">
                  <c:v>14.3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96C-440E-A39F-B1213B6C25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81812384"/>
        <c:axId val="1381814880"/>
      </c:lineChart>
      <c:catAx>
        <c:axId val="13818123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Base</a:t>
                </a:r>
                <a:r>
                  <a:rPr lang="en-GB" baseline="0"/>
                  <a:t> Resolution (squared verticies)</a:t>
                </a:r>
                <a:endParaRPr lang="en-GB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1814880"/>
        <c:crosses val="autoZero"/>
        <c:auto val="1"/>
        <c:lblAlgn val="ctr"/>
        <c:lblOffset val="100"/>
        <c:noMultiLvlLbl val="0"/>
      </c:catAx>
      <c:valAx>
        <c:axId val="1381814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Frames</a:t>
                </a:r>
                <a:r>
                  <a:rPr lang="en-GB" baseline="0"/>
                  <a:t> per Second (FPS)</a:t>
                </a:r>
                <a:endParaRPr lang="en-GB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181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Base Resolution</a:t>
            </a:r>
            <a:r>
              <a:rPr lang="en-US" baseline="0"/>
              <a:t> vs. </a:t>
            </a:r>
            <a:r>
              <a:rPr lang="en-US"/>
              <a:t>Memory Useage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Memory Useage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Sheet1!$A$2:$A$14</c:f>
              <c:numCache>
                <c:formatCode>General</c:formatCode>
                <c:ptCount val="13"/>
                <c:pt idx="0">
                  <c:v>30</c:v>
                </c:pt>
                <c:pt idx="1">
                  <c:v>40</c:v>
                </c:pt>
                <c:pt idx="2">
                  <c:v>50</c:v>
                </c:pt>
                <c:pt idx="3">
                  <c:v>60</c:v>
                </c:pt>
                <c:pt idx="4">
                  <c:v>70</c:v>
                </c:pt>
                <c:pt idx="5">
                  <c:v>80</c:v>
                </c:pt>
                <c:pt idx="6">
                  <c:v>90</c:v>
                </c:pt>
                <c:pt idx="7">
                  <c:v>100</c:v>
                </c:pt>
                <c:pt idx="8">
                  <c:v>110</c:v>
                </c:pt>
                <c:pt idx="9">
                  <c:v>120</c:v>
                </c:pt>
                <c:pt idx="10">
                  <c:v>130</c:v>
                </c:pt>
                <c:pt idx="11">
                  <c:v>140</c:v>
                </c:pt>
                <c:pt idx="12">
                  <c:v>150</c:v>
                </c:pt>
              </c:numCache>
            </c:num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4.42</c:v>
                </c:pt>
                <c:pt idx="1">
                  <c:v>4.5599999999999996</c:v>
                </c:pt>
                <c:pt idx="2">
                  <c:v>4.5999999999999996</c:v>
                </c:pt>
                <c:pt idx="3">
                  <c:v>4.84</c:v>
                </c:pt>
                <c:pt idx="4">
                  <c:v>5.01</c:v>
                </c:pt>
                <c:pt idx="5">
                  <c:v>5.21</c:v>
                </c:pt>
                <c:pt idx="6">
                  <c:v>5.34</c:v>
                </c:pt>
                <c:pt idx="7">
                  <c:v>5.5</c:v>
                </c:pt>
                <c:pt idx="8">
                  <c:v>5.81</c:v>
                </c:pt>
                <c:pt idx="9">
                  <c:v>6.36</c:v>
                </c:pt>
                <c:pt idx="10">
                  <c:v>6.74</c:v>
                </c:pt>
                <c:pt idx="11">
                  <c:v>6.9</c:v>
                </c:pt>
                <c:pt idx="12">
                  <c:v>7.37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D39-4B8B-91D8-763A9FAE69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99962320"/>
        <c:axId val="1199959408"/>
      </c:lineChart>
      <c:catAx>
        <c:axId val="11999623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Base Resolution (squared verticies)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9959408"/>
        <c:crosses val="autoZero"/>
        <c:auto val="1"/>
        <c:lblAlgn val="ctr"/>
        <c:lblOffset val="100"/>
        <c:noMultiLvlLbl val="0"/>
      </c:catAx>
      <c:valAx>
        <c:axId val="1199959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Memory Useage (GB)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9962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Radius</a:t>
            </a:r>
            <a:r>
              <a:rPr lang="en-US" baseline="0"/>
              <a:t>  vs </a:t>
            </a:r>
            <a:r>
              <a:rPr lang="en-US"/>
              <a:t>Frame Rate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Sheet1!$B$28</c:f>
              <c:strCache>
                <c:ptCount val="1"/>
                <c:pt idx="0">
                  <c:v>Frame Rate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Sheet1!$A$29:$A$32</c:f>
              <c:numCache>
                <c:formatCode>General</c:formatCode>
                <c:ptCount val="4"/>
                <c:pt idx="0">
                  <c:v>100</c:v>
                </c:pt>
                <c:pt idx="1">
                  <c:v>1000</c:v>
                </c:pt>
                <c:pt idx="2">
                  <c:v>10000</c:v>
                </c:pt>
                <c:pt idx="3">
                  <c:v>100000</c:v>
                </c:pt>
              </c:numCache>
            </c:numRef>
          </c:cat>
          <c:val>
            <c:numRef>
              <c:f>Sheet1!$B$29:$B$32</c:f>
              <c:numCache>
                <c:formatCode>General</c:formatCode>
                <c:ptCount val="4"/>
                <c:pt idx="0">
                  <c:v>38.979999999999997</c:v>
                </c:pt>
                <c:pt idx="1">
                  <c:v>39.6</c:v>
                </c:pt>
                <c:pt idx="2">
                  <c:v>39.700000000000003</c:v>
                </c:pt>
                <c:pt idx="3">
                  <c:v>42.1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8C4-4C92-A56E-605AC38CDB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84392208"/>
        <c:axId val="1484395952"/>
      </c:lineChart>
      <c:catAx>
        <c:axId val="14843922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Radius (m)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4395952"/>
        <c:crosses val="autoZero"/>
        <c:auto val="1"/>
        <c:lblAlgn val="ctr"/>
        <c:lblOffset val="100"/>
        <c:noMultiLvlLbl val="0"/>
      </c:catAx>
      <c:valAx>
        <c:axId val="1484395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Frame Rate (FPS)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4392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Time To Generate the</a:t>
            </a:r>
            <a:r>
              <a:rPr lang="en-US" baseline="0"/>
              <a:t> BiomeMap at Different Resolutions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Sheet1!$Q$8</c:f>
              <c:strCache>
                <c:ptCount val="1"/>
                <c:pt idx="0">
                  <c:v>Time To Generate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Sheet1!$P$9:$P$23</c:f>
              <c:numCache>
                <c:formatCode>General</c:formatCode>
                <c:ptCount val="15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70</c:v>
                </c:pt>
                <c:pt idx="7">
                  <c:v>80</c:v>
                </c:pt>
                <c:pt idx="8">
                  <c:v>90</c:v>
                </c:pt>
                <c:pt idx="9">
                  <c:v>100</c:v>
                </c:pt>
                <c:pt idx="10">
                  <c:v>110</c:v>
                </c:pt>
                <c:pt idx="11">
                  <c:v>120</c:v>
                </c:pt>
                <c:pt idx="12">
                  <c:v>130</c:v>
                </c:pt>
                <c:pt idx="13">
                  <c:v>140</c:v>
                </c:pt>
                <c:pt idx="14">
                  <c:v>150</c:v>
                </c:pt>
              </c:numCache>
            </c:numRef>
          </c:cat>
          <c:val>
            <c:numRef>
              <c:f>Sheet1!$Q$9:$Q$23</c:f>
              <c:numCache>
                <c:formatCode>General</c:formatCode>
                <c:ptCount val="15"/>
                <c:pt idx="0">
                  <c:v>2.2366666666666668E-3</c:v>
                </c:pt>
                <c:pt idx="1">
                  <c:v>5.0733333333333333E-3</c:v>
                </c:pt>
                <c:pt idx="2">
                  <c:v>9.0933333333333335E-3</c:v>
                </c:pt>
                <c:pt idx="3">
                  <c:v>1.5015666666666668E-2</c:v>
                </c:pt>
                <c:pt idx="4">
                  <c:v>2.162739E-2</c:v>
                </c:pt>
                <c:pt idx="5">
                  <c:v>3.1102260000000003E-2</c:v>
                </c:pt>
                <c:pt idx="6">
                  <c:v>4.2564999999999999E-2</c:v>
                </c:pt>
                <c:pt idx="7">
                  <c:v>5.4451389999999995E-2</c:v>
                </c:pt>
                <c:pt idx="8">
                  <c:v>6.6192963333333341E-2</c:v>
                </c:pt>
                <c:pt idx="9">
                  <c:v>8.152572000000001E-2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5AA-4D3C-B998-729042D26D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49275696"/>
        <c:axId val="1549278192"/>
      </c:lineChart>
      <c:catAx>
        <c:axId val="15492756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Resolution</a:t>
                </a:r>
                <a:r>
                  <a:rPr lang="en-GB" baseline="0"/>
                  <a:t> (pixels squared * 6)</a:t>
                </a:r>
                <a:endParaRPr lang="en-GB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9278192"/>
        <c:crosses val="autoZero"/>
        <c:auto val="1"/>
        <c:lblAlgn val="ctr"/>
        <c:lblOffset val="100"/>
        <c:noMultiLvlLbl val="0"/>
      </c:catAx>
      <c:valAx>
        <c:axId val="1549278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Time</a:t>
                </a:r>
                <a:r>
                  <a:rPr lang="en-GB" baseline="0"/>
                  <a:t> (seconds)</a:t>
                </a:r>
                <a:endParaRPr lang="en-GB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927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4D9BF16-4D54-4ED1-83B8-038B3E1FCE3D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3F143F4-81BD-4971-91B1-F5F59A663BEC}">
      <dgm:prSet/>
      <dgm:spPr/>
      <dgm:t>
        <a:bodyPr/>
        <a:lstStyle/>
        <a:p>
          <a:r>
            <a:rPr lang="en-US" dirty="0"/>
            <a:t>Mesh Generation</a:t>
          </a:r>
        </a:p>
      </dgm:t>
    </dgm:pt>
    <dgm:pt modelId="{B8B08474-E471-4E67-AFC1-71B45F011423}" type="parTrans" cxnId="{4E82DE36-76C0-4ED8-A47D-92FB7A023492}">
      <dgm:prSet/>
      <dgm:spPr/>
      <dgm:t>
        <a:bodyPr/>
        <a:lstStyle/>
        <a:p>
          <a:endParaRPr lang="en-US"/>
        </a:p>
      </dgm:t>
    </dgm:pt>
    <dgm:pt modelId="{40C59C59-CEB8-4DE0-BAEC-28C684D669ED}" type="sibTrans" cxnId="{4E82DE36-76C0-4ED8-A47D-92FB7A023492}">
      <dgm:prSet/>
      <dgm:spPr/>
      <dgm:t>
        <a:bodyPr/>
        <a:lstStyle/>
        <a:p>
          <a:endParaRPr lang="en-US"/>
        </a:p>
      </dgm:t>
    </dgm:pt>
    <dgm:pt modelId="{578CF56B-9B99-46A2-845D-139FB4602E77}">
      <dgm:prSet/>
      <dgm:spPr/>
      <dgm:t>
        <a:bodyPr/>
        <a:lstStyle/>
        <a:p>
          <a:r>
            <a:rPr lang="en-US" dirty="0"/>
            <a:t>Terrain Generation</a:t>
          </a:r>
        </a:p>
      </dgm:t>
    </dgm:pt>
    <dgm:pt modelId="{E484CAC5-F6DA-4A9F-A72A-09B6469B5F9D}" type="parTrans" cxnId="{436E4359-3D17-4885-848B-BB6D4D5A52FD}">
      <dgm:prSet/>
      <dgm:spPr/>
      <dgm:t>
        <a:bodyPr/>
        <a:lstStyle/>
        <a:p>
          <a:endParaRPr lang="en-US"/>
        </a:p>
      </dgm:t>
    </dgm:pt>
    <dgm:pt modelId="{C24603E3-4163-4E55-9B65-FD42976BB6DD}" type="sibTrans" cxnId="{436E4359-3D17-4885-848B-BB6D4D5A52FD}">
      <dgm:prSet/>
      <dgm:spPr/>
      <dgm:t>
        <a:bodyPr/>
        <a:lstStyle/>
        <a:p>
          <a:endParaRPr lang="en-US"/>
        </a:p>
      </dgm:t>
    </dgm:pt>
    <dgm:pt modelId="{0CF3FDD5-80E4-4CC9-B206-77E49EDDD3E9}">
      <dgm:prSet/>
      <dgm:spPr/>
      <dgm:t>
        <a:bodyPr/>
        <a:lstStyle/>
        <a:p>
          <a:r>
            <a:rPr lang="en-US" dirty="0"/>
            <a:t>Level of Detail</a:t>
          </a:r>
        </a:p>
      </dgm:t>
    </dgm:pt>
    <dgm:pt modelId="{1726F723-BB4B-4E15-AE6B-DD4FC2AE8C4C}" type="parTrans" cxnId="{F262F772-A2D4-4277-BC22-077B20D1AB6E}">
      <dgm:prSet/>
      <dgm:spPr/>
      <dgm:t>
        <a:bodyPr/>
        <a:lstStyle/>
        <a:p>
          <a:endParaRPr lang="en-US"/>
        </a:p>
      </dgm:t>
    </dgm:pt>
    <dgm:pt modelId="{E338C6BB-7DFA-4DBC-A3AD-AD8D5D173B39}" type="sibTrans" cxnId="{F262F772-A2D4-4277-BC22-077B20D1AB6E}">
      <dgm:prSet/>
      <dgm:spPr/>
      <dgm:t>
        <a:bodyPr/>
        <a:lstStyle/>
        <a:p>
          <a:endParaRPr lang="en-US"/>
        </a:p>
      </dgm:t>
    </dgm:pt>
    <dgm:pt modelId="{14487892-211F-4C28-BF6D-A3655A26F7A3}">
      <dgm:prSet/>
      <dgm:spPr/>
      <dgm:t>
        <a:bodyPr/>
        <a:lstStyle/>
        <a:p>
          <a:r>
            <a:rPr lang="en-US"/>
            <a:t>Atmospheric Rendering</a:t>
          </a:r>
          <a:endParaRPr lang="en-US" dirty="0"/>
        </a:p>
      </dgm:t>
    </dgm:pt>
    <dgm:pt modelId="{9B7D5403-38AA-4B2C-9DCB-9968E596DA2B}" type="parTrans" cxnId="{D1EBBD6E-4BCE-4745-BAFA-B0913F27EE71}">
      <dgm:prSet/>
      <dgm:spPr/>
      <dgm:t>
        <a:bodyPr/>
        <a:lstStyle/>
        <a:p>
          <a:endParaRPr lang="en-GB"/>
        </a:p>
      </dgm:t>
    </dgm:pt>
    <dgm:pt modelId="{154F5CC0-7864-463C-B16D-848D9975B2DC}" type="sibTrans" cxnId="{D1EBBD6E-4BCE-4745-BAFA-B0913F27EE71}">
      <dgm:prSet/>
      <dgm:spPr/>
      <dgm:t>
        <a:bodyPr/>
        <a:lstStyle/>
        <a:p>
          <a:endParaRPr lang="en-GB"/>
        </a:p>
      </dgm:t>
    </dgm:pt>
    <dgm:pt modelId="{5E3FE9F8-53BC-4076-A2AA-91EC021D8764}" type="pres">
      <dgm:prSet presAssocID="{F4D9BF16-4D54-4ED1-83B8-038B3E1FCE3D}" presName="linear" presStyleCnt="0">
        <dgm:presLayoutVars>
          <dgm:animLvl val="lvl"/>
          <dgm:resizeHandles val="exact"/>
        </dgm:presLayoutVars>
      </dgm:prSet>
      <dgm:spPr/>
    </dgm:pt>
    <dgm:pt modelId="{C595B165-1BD4-480B-BD3D-3F847777834B}" type="pres">
      <dgm:prSet presAssocID="{D3F143F4-81BD-4971-91B1-F5F59A663BE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38D341A-09C0-4EF3-82C0-26FA5CA11674}" type="pres">
      <dgm:prSet presAssocID="{40C59C59-CEB8-4DE0-BAEC-28C684D669ED}" presName="spacer" presStyleCnt="0"/>
      <dgm:spPr/>
    </dgm:pt>
    <dgm:pt modelId="{389A1D81-744B-4720-849C-6B8950F2A406}" type="pres">
      <dgm:prSet presAssocID="{578CF56B-9B99-46A2-845D-139FB4602E7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55326F6-6D3F-41EE-A96D-A87492B003B5}" type="pres">
      <dgm:prSet presAssocID="{C24603E3-4163-4E55-9B65-FD42976BB6DD}" presName="spacer" presStyleCnt="0"/>
      <dgm:spPr/>
    </dgm:pt>
    <dgm:pt modelId="{76FD1899-D9E5-4A9B-A102-2A91D7D305EE}" type="pres">
      <dgm:prSet presAssocID="{14487892-211F-4C28-BF6D-A3655A26F7A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76A6B74-E5A4-4363-A149-DA28B1E35A90}" type="pres">
      <dgm:prSet presAssocID="{154F5CC0-7864-463C-B16D-848D9975B2DC}" presName="spacer" presStyleCnt="0"/>
      <dgm:spPr/>
    </dgm:pt>
    <dgm:pt modelId="{5A3A60D2-0241-4F0B-AEB8-1D107B92B147}" type="pres">
      <dgm:prSet presAssocID="{0CF3FDD5-80E4-4CC9-B206-77E49EDDD3E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E82DE36-76C0-4ED8-A47D-92FB7A023492}" srcId="{F4D9BF16-4D54-4ED1-83B8-038B3E1FCE3D}" destId="{D3F143F4-81BD-4971-91B1-F5F59A663BEC}" srcOrd="0" destOrd="0" parTransId="{B8B08474-E471-4E67-AFC1-71B45F011423}" sibTransId="{40C59C59-CEB8-4DE0-BAEC-28C684D669ED}"/>
    <dgm:cxn modelId="{F4B03238-40F6-4568-B72A-8E0C281631B9}" type="presOf" srcId="{578CF56B-9B99-46A2-845D-139FB4602E77}" destId="{389A1D81-744B-4720-849C-6B8950F2A406}" srcOrd="0" destOrd="0" presId="urn:microsoft.com/office/officeart/2005/8/layout/vList2"/>
    <dgm:cxn modelId="{368BC63E-3722-40BD-9640-1E049205091A}" type="presOf" srcId="{D3F143F4-81BD-4971-91B1-F5F59A663BEC}" destId="{C595B165-1BD4-480B-BD3D-3F847777834B}" srcOrd="0" destOrd="0" presId="urn:microsoft.com/office/officeart/2005/8/layout/vList2"/>
    <dgm:cxn modelId="{D1EBBD6E-4BCE-4745-BAFA-B0913F27EE71}" srcId="{F4D9BF16-4D54-4ED1-83B8-038B3E1FCE3D}" destId="{14487892-211F-4C28-BF6D-A3655A26F7A3}" srcOrd="2" destOrd="0" parTransId="{9B7D5403-38AA-4B2C-9DCB-9968E596DA2B}" sibTransId="{154F5CC0-7864-463C-B16D-848D9975B2DC}"/>
    <dgm:cxn modelId="{F262F772-A2D4-4277-BC22-077B20D1AB6E}" srcId="{F4D9BF16-4D54-4ED1-83B8-038B3E1FCE3D}" destId="{0CF3FDD5-80E4-4CC9-B206-77E49EDDD3E9}" srcOrd="3" destOrd="0" parTransId="{1726F723-BB4B-4E15-AE6B-DD4FC2AE8C4C}" sibTransId="{E338C6BB-7DFA-4DBC-A3AD-AD8D5D173B39}"/>
    <dgm:cxn modelId="{436E4359-3D17-4885-848B-BB6D4D5A52FD}" srcId="{F4D9BF16-4D54-4ED1-83B8-038B3E1FCE3D}" destId="{578CF56B-9B99-46A2-845D-139FB4602E77}" srcOrd="1" destOrd="0" parTransId="{E484CAC5-F6DA-4A9F-A72A-09B6469B5F9D}" sibTransId="{C24603E3-4163-4E55-9B65-FD42976BB6DD}"/>
    <dgm:cxn modelId="{67B7AED3-2CD7-4781-9CC7-DA581081C043}" type="presOf" srcId="{0CF3FDD5-80E4-4CC9-B206-77E49EDDD3E9}" destId="{5A3A60D2-0241-4F0B-AEB8-1D107B92B147}" srcOrd="0" destOrd="0" presId="urn:microsoft.com/office/officeart/2005/8/layout/vList2"/>
    <dgm:cxn modelId="{31782BE1-B551-429B-BB16-8423327829DB}" type="presOf" srcId="{F4D9BF16-4D54-4ED1-83B8-038B3E1FCE3D}" destId="{5E3FE9F8-53BC-4076-A2AA-91EC021D8764}" srcOrd="0" destOrd="0" presId="urn:microsoft.com/office/officeart/2005/8/layout/vList2"/>
    <dgm:cxn modelId="{93340BF3-F32C-41A8-8E6F-725672D954F7}" type="presOf" srcId="{14487892-211F-4C28-BF6D-A3655A26F7A3}" destId="{76FD1899-D9E5-4A9B-A102-2A91D7D305EE}" srcOrd="0" destOrd="0" presId="urn:microsoft.com/office/officeart/2005/8/layout/vList2"/>
    <dgm:cxn modelId="{AF4D4577-11F7-4B67-9FCC-D72B40E83771}" type="presParOf" srcId="{5E3FE9F8-53BC-4076-A2AA-91EC021D8764}" destId="{C595B165-1BD4-480B-BD3D-3F847777834B}" srcOrd="0" destOrd="0" presId="urn:microsoft.com/office/officeart/2005/8/layout/vList2"/>
    <dgm:cxn modelId="{23215853-9518-47A4-9C0C-8F9186A58A07}" type="presParOf" srcId="{5E3FE9F8-53BC-4076-A2AA-91EC021D8764}" destId="{E38D341A-09C0-4EF3-82C0-26FA5CA11674}" srcOrd="1" destOrd="0" presId="urn:microsoft.com/office/officeart/2005/8/layout/vList2"/>
    <dgm:cxn modelId="{E000CD17-C53D-44C4-AE8B-97F811198749}" type="presParOf" srcId="{5E3FE9F8-53BC-4076-A2AA-91EC021D8764}" destId="{389A1D81-744B-4720-849C-6B8950F2A406}" srcOrd="2" destOrd="0" presId="urn:microsoft.com/office/officeart/2005/8/layout/vList2"/>
    <dgm:cxn modelId="{386C6D7F-0219-4172-8D64-67B451D5AF96}" type="presParOf" srcId="{5E3FE9F8-53BC-4076-A2AA-91EC021D8764}" destId="{655326F6-6D3F-41EE-A96D-A87492B003B5}" srcOrd="3" destOrd="0" presId="urn:microsoft.com/office/officeart/2005/8/layout/vList2"/>
    <dgm:cxn modelId="{30923A21-3CF8-44FB-AC6B-9F80BF364A76}" type="presParOf" srcId="{5E3FE9F8-53BC-4076-A2AA-91EC021D8764}" destId="{76FD1899-D9E5-4A9B-A102-2A91D7D305EE}" srcOrd="4" destOrd="0" presId="urn:microsoft.com/office/officeart/2005/8/layout/vList2"/>
    <dgm:cxn modelId="{6CB4EA16-EB0E-49BE-85A6-51A9FC08BF9D}" type="presParOf" srcId="{5E3FE9F8-53BC-4076-A2AA-91EC021D8764}" destId="{B76A6B74-E5A4-4363-A149-DA28B1E35A90}" srcOrd="5" destOrd="0" presId="urn:microsoft.com/office/officeart/2005/8/layout/vList2"/>
    <dgm:cxn modelId="{1CD5E37F-ECD0-46D1-86D9-743777A3392F}" type="presParOf" srcId="{5E3FE9F8-53BC-4076-A2AA-91EC021D8764}" destId="{5A3A60D2-0241-4F0B-AEB8-1D107B92B14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95B165-1BD4-480B-BD3D-3F847777834B}">
      <dsp:nvSpPr>
        <dsp:cNvPr id="0" name=""/>
        <dsp:cNvSpPr/>
      </dsp:nvSpPr>
      <dsp:spPr>
        <a:xfrm>
          <a:off x="0" y="425965"/>
          <a:ext cx="6373813" cy="112319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Mesh Generation</a:t>
          </a:r>
        </a:p>
      </dsp:txBody>
      <dsp:txXfrm>
        <a:off x="54830" y="480795"/>
        <a:ext cx="6264153" cy="1013539"/>
      </dsp:txXfrm>
    </dsp:sp>
    <dsp:sp modelId="{389A1D81-744B-4720-849C-6B8950F2A406}">
      <dsp:nvSpPr>
        <dsp:cNvPr id="0" name=""/>
        <dsp:cNvSpPr/>
      </dsp:nvSpPr>
      <dsp:spPr>
        <a:xfrm>
          <a:off x="0" y="1687405"/>
          <a:ext cx="6373813" cy="1123199"/>
        </a:xfrm>
        <a:prstGeom prst="roundRect">
          <a:avLst/>
        </a:prstGeom>
        <a:solidFill>
          <a:schemeClr val="accent5">
            <a:hueOff val="120002"/>
            <a:satOff val="2897"/>
            <a:lumOff val="-1398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Terrain Generation</a:t>
          </a:r>
        </a:p>
      </dsp:txBody>
      <dsp:txXfrm>
        <a:off x="54830" y="1742235"/>
        <a:ext cx="6264153" cy="1013539"/>
      </dsp:txXfrm>
    </dsp:sp>
    <dsp:sp modelId="{76FD1899-D9E5-4A9B-A102-2A91D7D305EE}">
      <dsp:nvSpPr>
        <dsp:cNvPr id="0" name=""/>
        <dsp:cNvSpPr/>
      </dsp:nvSpPr>
      <dsp:spPr>
        <a:xfrm>
          <a:off x="0" y="2948845"/>
          <a:ext cx="6373813" cy="1123199"/>
        </a:xfrm>
        <a:prstGeom prst="roundRect">
          <a:avLst/>
        </a:prstGeom>
        <a:solidFill>
          <a:schemeClr val="accent5">
            <a:hueOff val="240004"/>
            <a:satOff val="5795"/>
            <a:lumOff val="-2797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Atmospheric Rendering</a:t>
          </a:r>
          <a:endParaRPr lang="en-US" sz="4800" kern="1200" dirty="0"/>
        </a:p>
      </dsp:txBody>
      <dsp:txXfrm>
        <a:off x="54830" y="3003675"/>
        <a:ext cx="6264153" cy="1013539"/>
      </dsp:txXfrm>
    </dsp:sp>
    <dsp:sp modelId="{5A3A60D2-0241-4F0B-AEB8-1D107B92B147}">
      <dsp:nvSpPr>
        <dsp:cNvPr id="0" name=""/>
        <dsp:cNvSpPr/>
      </dsp:nvSpPr>
      <dsp:spPr>
        <a:xfrm>
          <a:off x="0" y="4210285"/>
          <a:ext cx="6373813" cy="1123199"/>
        </a:xfrm>
        <a:prstGeom prst="roundRect">
          <a:avLst/>
        </a:prstGeom>
        <a:solidFill>
          <a:schemeClr val="accent5">
            <a:hueOff val="360006"/>
            <a:satOff val="8692"/>
            <a:lumOff val="-4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Level of Detail</a:t>
          </a:r>
        </a:p>
      </dsp:txBody>
      <dsp:txXfrm>
        <a:off x="54830" y="4265115"/>
        <a:ext cx="6264153" cy="10135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5/22/2022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Welcome to my presentation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My name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Say name of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 basic workflow of this compute shader can be seen on screen now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 next area that was implemented was the terrain generation system, as this is a core component of this shader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Within research the autobiomes paper by </a:t>
            </a:r>
            <a:r>
              <a:rPr lang="en-GB" dirty="0" err="1"/>
              <a:t>fischer</a:t>
            </a:r>
            <a:r>
              <a:rPr lang="en-GB" dirty="0"/>
              <a:t> et al. was the core inspiration for the system that I wanted to create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This paper detailed a way to create biomes in terrain, to add more variety to regular noise terrain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As you can see on this workflow diagram: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The shader takes in the biome data, and the planet data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Then generates a unit sphere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Then, based off the biome, add noise to the vertex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575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 biomes as you can see are a core component of the terrain generation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It was decided that this could be precomputed, as it was theorised that it would be to slow for runtime operation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Data was then stored in the </a:t>
            </a:r>
            <a:r>
              <a:rPr lang="en-GB" dirty="0" err="1"/>
              <a:t>BiomeMap</a:t>
            </a:r>
            <a:r>
              <a:rPr lang="en-GB" dirty="0"/>
              <a:t>,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 biome data, inspired by autobiomes, was calculated in the order as shown above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First the user inputs the biome data, this is stored in </a:t>
            </a:r>
            <a:r>
              <a:rPr lang="en-GB" dirty="0" err="1"/>
              <a:t>scriptabels</a:t>
            </a:r>
            <a:r>
              <a:rPr lang="en-GB" dirty="0"/>
              <a:t> objects and are easily customisable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This data is then sent to the </a:t>
            </a:r>
            <a:r>
              <a:rPr lang="en-GB" dirty="0" err="1"/>
              <a:t>biomeGenerator</a:t>
            </a:r>
            <a:r>
              <a:rPr lang="en-GB" dirty="0"/>
              <a:t> class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Weather simulations are then done and the biomes are </a:t>
            </a:r>
            <a:r>
              <a:rPr lang="en-GB" dirty="0" err="1"/>
              <a:t>claisified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773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These weather simulations consist of 3 main steps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Temperature simulation 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Diagram to the right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Uses the distance to the pole of the planet, and its relative altitude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These values are multiplied by a user defined modifier to prefer either the altitude or the distance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The values are then combined and averaged to offer a 0-1 temp value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Wind simulation 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iteration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 err="1"/>
              <a:t>Attemped</a:t>
            </a:r>
            <a:r>
              <a:rPr lang="en-GB" dirty="0"/>
              <a:t> a fluid dynamics wind simulation, as stated in the paper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/>
              <a:t>Is the graph to the left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/>
              <a:t>Randomly generated wind origin points </a:t>
            </a:r>
            <a:r>
              <a:rPr lang="en-GB" dirty="0" err="1"/>
              <a:t>aross</a:t>
            </a:r>
            <a:r>
              <a:rPr lang="en-GB" dirty="0"/>
              <a:t> a map,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/>
              <a:t>These points would then </a:t>
            </a:r>
            <a:r>
              <a:rPr lang="en-GB" dirty="0" err="1"/>
              <a:t>propgate</a:t>
            </a:r>
            <a:r>
              <a:rPr lang="en-GB" dirty="0"/>
              <a:t> across the surface, simulating wind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/>
              <a:t>Although realistic was difficult to implement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/>
              <a:t>Wind values were exponential 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/>
              <a:t>Issues with distribution and performance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/>
              <a:t>This method scrapped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iteration 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/>
              <a:t>Much Simpler 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/>
              <a:t>Used a simplex noise function to generate sudo random values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/>
              <a:t>Not realistic but would work for biome distinction 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GB" dirty="0"/>
              <a:t>Much more efficient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Moisture simulation 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Used as the way to define the biomes in auto biomes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Originally planned to use a similar approach to the wind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Using the wind data to diffuse and spread moisture, using the temperature values as well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Instead a calculation was done, the colder and higher the wind, the higher the </a:t>
            </a:r>
            <a:r>
              <a:rPr lang="en-GB" dirty="0" err="1"/>
              <a:t>moiseter</a:t>
            </a:r>
            <a:r>
              <a:rPr lang="en-GB" dirty="0"/>
              <a:t> and vice versa</a:t>
            </a:r>
          </a:p>
          <a:p>
            <a:pPr marL="914400" lvl="2" indent="0">
              <a:buFont typeface="Arial" panose="020B0604020202020204" pitchFamily="34" charset="0"/>
              <a:buNone/>
            </a:pPr>
            <a:endParaRPr lang="en-GB" dirty="0"/>
          </a:p>
          <a:p>
            <a:pPr marL="1543050" lvl="3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258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 next thing added was the atmosphere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Research was done into existing approaches, as it has been well researched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Came across </a:t>
            </a:r>
            <a:r>
              <a:rPr lang="en-GB" dirty="0" err="1"/>
              <a:t>sebastin</a:t>
            </a:r>
            <a:r>
              <a:rPr lang="en-GB" dirty="0"/>
              <a:t> </a:t>
            </a:r>
            <a:r>
              <a:rPr lang="en-GB" dirty="0" err="1"/>
              <a:t>lagues</a:t>
            </a:r>
            <a:r>
              <a:rPr lang="en-GB" dirty="0"/>
              <a:t> </a:t>
            </a:r>
            <a:r>
              <a:rPr lang="en-GB" dirty="0" err="1"/>
              <a:t>implemtation</a:t>
            </a:r>
            <a:endParaRPr lang="en-GB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Complete unity </a:t>
            </a:r>
            <a:r>
              <a:rPr lang="en-GB" dirty="0" err="1"/>
              <a:t>implmentaion</a:t>
            </a:r>
            <a:endParaRPr lang="en-GB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Identical to the methods </a:t>
            </a:r>
            <a:r>
              <a:rPr lang="en-GB" dirty="0" err="1"/>
              <a:t>decirbed</a:t>
            </a:r>
            <a:r>
              <a:rPr lang="en-GB" dirty="0"/>
              <a:t> by Schafhitzel and </a:t>
            </a:r>
            <a:r>
              <a:rPr lang="en-GB" dirty="0" err="1"/>
              <a:t>elek</a:t>
            </a:r>
            <a:endParaRPr lang="en-GB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Took his implementation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Issues arose unfortunately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Had to be converted into unit URP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Lots of tweaks had to be made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n-GB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3346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By far the most difficult component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err="1"/>
              <a:t>Unfortnatley</a:t>
            </a:r>
            <a:r>
              <a:rPr lang="en-GB" dirty="0"/>
              <a:t> was not implemented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 First attempts was geometric clipmapping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Used the concepts behind texture </a:t>
            </a:r>
            <a:r>
              <a:rPr lang="en-GB" dirty="0" err="1"/>
              <a:t>clipmaps</a:t>
            </a:r>
            <a:r>
              <a:rPr lang="en-GB" dirty="0"/>
              <a:t> and applied them to mesh’s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Generated the terrain around the player, and lowered the resolution the further out the camera was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 err="1"/>
              <a:t>Desinged</a:t>
            </a:r>
            <a:r>
              <a:rPr lang="en-GB" dirty="0"/>
              <a:t> for heightmaps, but could be reworked for procedural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Promising, but had issues integrating it with unity’s mesh system, had to be simplified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 second </a:t>
            </a:r>
            <a:r>
              <a:rPr lang="en-GB" dirty="0" err="1"/>
              <a:t>attemps</a:t>
            </a:r>
            <a:r>
              <a:rPr lang="en-GB" dirty="0"/>
              <a:t> was similar, but a lot more simple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Simply generated the mesh around the player, then made </a:t>
            </a:r>
            <a:r>
              <a:rPr lang="en-GB" dirty="0" err="1"/>
              <a:t>consentric</a:t>
            </a:r>
            <a:r>
              <a:rPr lang="en-GB" dirty="0"/>
              <a:t> </a:t>
            </a:r>
            <a:r>
              <a:rPr lang="en-GB" dirty="0" err="1"/>
              <a:t>boreders</a:t>
            </a:r>
            <a:r>
              <a:rPr lang="en-GB" dirty="0"/>
              <a:t> at lower resolution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Is the approach seen on screen now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The higher the </a:t>
            </a:r>
            <a:r>
              <a:rPr lang="en-GB" dirty="0" err="1"/>
              <a:t>lod</a:t>
            </a:r>
            <a:r>
              <a:rPr lang="en-GB" dirty="0"/>
              <a:t>, the higher the resolution of the mesh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Would also </a:t>
            </a:r>
            <a:r>
              <a:rPr lang="en-GB" dirty="0" err="1"/>
              <a:t>elimineate</a:t>
            </a:r>
            <a:r>
              <a:rPr lang="en-GB" dirty="0"/>
              <a:t> the outer </a:t>
            </a:r>
            <a:r>
              <a:rPr lang="en-GB" dirty="0" err="1"/>
              <a:t>boreder</a:t>
            </a:r>
            <a:r>
              <a:rPr lang="en-GB" dirty="0"/>
              <a:t> after a point to lower </a:t>
            </a:r>
            <a:r>
              <a:rPr lang="en-GB" dirty="0" err="1"/>
              <a:t>vertice</a:t>
            </a:r>
            <a:r>
              <a:rPr lang="en-GB" dirty="0"/>
              <a:t> count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Issues </a:t>
            </a:r>
            <a:r>
              <a:rPr lang="en-GB" dirty="0" err="1"/>
              <a:t>unfortuabtley</a:t>
            </a:r>
            <a:r>
              <a:rPr lang="en-GB" dirty="0"/>
              <a:t> arose in </a:t>
            </a:r>
            <a:r>
              <a:rPr lang="en-GB" dirty="0" err="1"/>
              <a:t>implmentaion</a:t>
            </a:r>
            <a:endParaRPr lang="en-GB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 err="1"/>
              <a:t>Calculatuing</a:t>
            </a:r>
            <a:r>
              <a:rPr lang="en-GB" dirty="0"/>
              <a:t> the border offset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Correct location of mesh 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Had to be scrapped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179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following section features a video demonstration of both how the package works within unity, and quick look at how the end product looks within the provided executable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496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section details the evaluation that was done into the major components of this project.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These include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The mesh’s quality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The performance of the mesh generation process, and factors that may effect it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Ther</a:t>
            </a:r>
            <a:r>
              <a:rPr lang="en-US" dirty="0"/>
              <a:t> performance of the biome system, both </a:t>
            </a:r>
            <a:r>
              <a:rPr lang="en-US" dirty="0" err="1"/>
              <a:t>effiecny</a:t>
            </a:r>
            <a:r>
              <a:rPr lang="en-US" dirty="0"/>
              <a:t> and quality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An overall evaluation if I have reached the goals I set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/>
              <a:t>to accomplish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982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CCE34D-CFF1-4FFE-815B-D050E7ED2D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9326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CCE34D-CFF1-4FFE-815B-D050E7ED2D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54363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CCE34D-CFF1-4FFE-815B-D050E7ED2D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5404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Talk about all the topics for today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Context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What the project is and where it stands within research and the industry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Why is this thing important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Research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Brief summary of the areas that were researched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Design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Information on what was design and implemented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Discuss the making of the actual product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Product demo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Show-off a demonstration of the package and the application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Evaluation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Talk about how the product ended up working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Show some graphs and close ups of the product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Conclusion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What could be done better, what has been </a:t>
            </a:r>
            <a:r>
              <a:rPr lang="en-GB" dirty="0" err="1"/>
              <a:t>learened</a:t>
            </a:r>
            <a:endParaRPr lang="en-GB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8989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CCE34D-CFF1-4FFE-815B-D050E7ED2D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20998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CCE34D-CFF1-4FFE-815B-D050E7ED2D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10081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CCE34D-CFF1-4FFE-815B-D050E7ED2D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82754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3739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29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start I'm going to discuss the context of this project within research and where it lies within the industry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trend of procedural generation has been increasing in games within recent years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Specifically, within the sci-fi genre, with the use of procedurally generated planets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Some games feature this as a </a:t>
            </a:r>
            <a:r>
              <a:rPr lang="en-US" dirty="0" err="1"/>
              <a:t>suplemnatary</a:t>
            </a:r>
            <a:r>
              <a:rPr lang="en-US" dirty="0"/>
              <a:t> feature (space engineers, elite </a:t>
            </a:r>
            <a:r>
              <a:rPr lang="en-US" dirty="0" err="1"/>
              <a:t>dangereous</a:t>
            </a:r>
            <a:r>
              <a:rPr lang="en-US" dirty="0"/>
              <a:t>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Some games feature this as a main game play feature (no mans sky)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PCG allows for developers to quickly and </a:t>
            </a:r>
            <a:r>
              <a:rPr lang="en-US" dirty="0" err="1"/>
              <a:t>easisly</a:t>
            </a:r>
            <a:r>
              <a:rPr lang="en-US" dirty="0"/>
              <a:t> generate game worlds, and spend more time on developing gameplay mechanics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Some problems with these implemented approaches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Inaccessible to other developers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Not to a realistic scale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Aims and objectives of this project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Wanted to create a system that was easy and accessible for developers to use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Create realistic scaled planets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144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Instead of covering the research as I did in my last presentation, I'm just going to do a brief summary a refresher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Will go into more detail on some sections when talking about their design and implementation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main topics of research were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Mesh generation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How to generate the actual mesh of the planet for the terrain to go on to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How to generate the </a:t>
            </a:r>
            <a:r>
              <a:rPr lang="en-US" dirty="0" err="1"/>
              <a:t>verticeis</a:t>
            </a:r>
            <a:r>
              <a:rPr lang="en-US" dirty="0"/>
              <a:t> of a sphere, that is well distributed and accurate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Level of detail systems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Find a way to allow for changing the mesh’s </a:t>
            </a:r>
            <a:r>
              <a:rPr lang="en-US" dirty="0" err="1"/>
              <a:t>detatil</a:t>
            </a:r>
            <a:r>
              <a:rPr lang="en-US" dirty="0"/>
              <a:t> and resolution depending on the camera’s location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Crucial for the scale that is being targeted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Floating point precision errors 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The issues that arise when floats becomes so large that they do not have enough decimal precision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Find ways to fix / alleviate these issues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Procedural terrain generation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How to turn the mesh into something that resembles terrain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Includes: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Noise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Heightmaps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Etc.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Atmospheric rendering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How to create a simulated atmosphere for the planets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Another layer of realism and immersion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Rayleigh and </a:t>
            </a:r>
            <a:r>
              <a:rPr lang="en-US" dirty="0" err="1"/>
              <a:t>mei</a:t>
            </a:r>
            <a:r>
              <a:rPr lang="en-US" dirty="0"/>
              <a:t> scattering methods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831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section will talk about each of the components that was created, and how they were designed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Design philosophy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Took a very iterative approach, so many great theorists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One approach was tried and tested for its effectiveness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This was repeated until an ideal method was found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Take a user friendly approach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Use of unity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 err="1"/>
              <a:t>Acceible</a:t>
            </a:r>
            <a:endParaRPr lang="en-US" dirty="0"/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Scriptable </a:t>
            </a:r>
            <a:r>
              <a:rPr lang="en-US" dirty="0" err="1"/>
              <a:t>obejects</a:t>
            </a:r>
            <a:r>
              <a:rPr lang="en-US" dirty="0"/>
              <a:t> for the purpose of non-code configuration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543050" lvl="3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896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Here are the 4 main areas of development within this project, these are: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Mesh generation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The </a:t>
            </a:r>
            <a:r>
              <a:rPr lang="en-GB" dirty="0" err="1"/>
              <a:t>generartion</a:t>
            </a:r>
            <a:r>
              <a:rPr lang="en-GB" dirty="0"/>
              <a:t> of the sphere mesh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Terrain generation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Creating the distinct biomes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Morphing the mesh to create terrain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Atmospheric rendering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Create the atmosphere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Level of detail systems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Increase/Decrease the mesh resolution for performance and quality reasons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786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 first area that was implemented was the mesh generation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Is the core of the design, everything but the atmosphere is built on top of 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Two main methods to choose from based off of research, normalised cube and </a:t>
            </a:r>
            <a:r>
              <a:rPr lang="en-GB" dirty="0" err="1"/>
              <a:t>sperified</a:t>
            </a:r>
            <a:r>
              <a:rPr lang="en-GB" dirty="0"/>
              <a:t> cube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They were compared for </a:t>
            </a:r>
            <a:r>
              <a:rPr lang="en-GB" dirty="0" err="1"/>
              <a:t>effiecy</a:t>
            </a:r>
            <a:r>
              <a:rPr lang="en-GB" dirty="0"/>
              <a:t> and accuracy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Normalised cube was chosen for its lack of use of  square root maths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On screen now is a sudo-code algorithm for a </a:t>
            </a:r>
            <a:r>
              <a:rPr lang="en-GB" dirty="0" err="1"/>
              <a:t>noramlised</a:t>
            </a:r>
            <a:r>
              <a:rPr lang="en-GB" dirty="0"/>
              <a:t> cube (inspired by </a:t>
            </a:r>
            <a:r>
              <a:rPr lang="en-GB" dirty="0" err="1"/>
              <a:t>sebasian</a:t>
            </a:r>
            <a:r>
              <a:rPr lang="en-GB" dirty="0"/>
              <a:t> </a:t>
            </a:r>
            <a:r>
              <a:rPr lang="en-GB" dirty="0" err="1"/>
              <a:t>lagues</a:t>
            </a:r>
            <a:r>
              <a:rPr lang="en-GB" dirty="0"/>
              <a:t> work)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12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This standalone was good, but requires some work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Would always generate the faces you passed into it, the cardinal directions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 way to generate only the visible faces was required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iteration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The first method involved calculating whether or not the camera was facing the planet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Used the cameras normal to calculate whether or not it fell within some arbitrary threshold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Still depended on the use of the cardinal vectors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Correct face would not always generate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Gaps would occur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iteration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Generated the face relative to the position of the player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Generated the normal for the face generation every frame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Is the diagram on screen now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Would generate the face directly beath the player at full res, and the 4 surrounding faces at a much lower resolution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This was much more reliable and looked a lot better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Non of the previous issues would occur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This method optimised for LOD as well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Extra notes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Was originally calculated on the </a:t>
            </a:r>
            <a:r>
              <a:rPr lang="en-GB" dirty="0" err="1"/>
              <a:t>cpu</a:t>
            </a:r>
            <a:r>
              <a:rPr lang="en-GB" dirty="0"/>
              <a:t> in an </a:t>
            </a:r>
            <a:r>
              <a:rPr lang="en-GB" dirty="0" err="1"/>
              <a:t>ienumeator</a:t>
            </a:r>
            <a:r>
              <a:rPr lang="en-GB" dirty="0"/>
              <a:t> function over several frames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Moved to a new technology that was learned, compute functions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GB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CE34D-CFF1-4FFE-815B-D050E7ED2D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11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72805" y="2461846"/>
            <a:ext cx="3565524" cy="1452904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Viva Presentation </a:t>
            </a:r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72804" y="4047001"/>
            <a:ext cx="3565524" cy="412457"/>
          </a:xfrm>
        </p:spPr>
        <p:txBody>
          <a:bodyPr>
            <a:normAutofit/>
          </a:bodyPr>
          <a:lstStyle/>
          <a:p>
            <a:r>
              <a:rPr lang="en-US" dirty="0"/>
              <a:t>Adam Hurst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618202A-1CAB-E4EC-3A7C-AE62112B0AC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7452360" cy="6858000"/>
          </a:xfrm>
          <a:prstGeom prst="rect">
            <a:avLst/>
          </a:prstGeom>
          <a:solidFill>
            <a:srgbClr val="303030">
              <a:alpha val="7059"/>
            </a:srgbClr>
          </a:solidFill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Procedural Generation of Realistically Scaled Planets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+mj-cs"/>
              </a:rPr>
              <a:t>Terrain Generation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1ACE9CC-FA52-49A8-A8CB-4C6772C48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4"/>
            <a:ext cx="12192000" cy="4774566"/>
          </a:xfrm>
          <a:prstGeom prst="rect">
            <a:avLst/>
          </a:prstGeom>
          <a:solidFill>
            <a:schemeClr val="bg2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7290F5-47EE-6AFB-0E93-A193ED2699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12568" y="2083435"/>
            <a:ext cx="2566863" cy="4225290"/>
          </a:xfrm>
          <a:custGeom>
            <a:avLst/>
            <a:gdLst/>
            <a:ahLst/>
            <a:cxnLst/>
            <a:rect l="l" t="t" r="r" b="b"/>
            <a:pathLst>
              <a:path w="12192000" h="4225290">
                <a:moveTo>
                  <a:pt x="0" y="0"/>
                </a:moveTo>
                <a:lnTo>
                  <a:pt x="12192000" y="0"/>
                </a:lnTo>
                <a:lnTo>
                  <a:pt x="12192000" y="4225290"/>
                </a:lnTo>
                <a:lnTo>
                  <a:pt x="0" y="4225290"/>
                </a:lnTo>
                <a:close/>
              </a:path>
            </a:pathLst>
          </a:custGeom>
          <a:noFill/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28B56926-F216-4281-9196-1495BD306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0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+mj-cs"/>
              </a:rPr>
              <a:t>Terrain Generation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1ACE9CC-FA52-49A8-A8CB-4C6772C48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4"/>
            <a:ext cx="12192000" cy="4774566"/>
          </a:xfrm>
          <a:prstGeom prst="rect">
            <a:avLst/>
          </a:prstGeom>
          <a:solidFill>
            <a:schemeClr val="bg2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DAFB731-64EB-723E-36A1-4DB64D2FCB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26660" y="2083435"/>
            <a:ext cx="3538679" cy="4225290"/>
          </a:xfrm>
          <a:custGeom>
            <a:avLst/>
            <a:gdLst/>
            <a:ahLst/>
            <a:cxnLst/>
            <a:rect l="l" t="t" r="r" b="b"/>
            <a:pathLst>
              <a:path w="12192000" h="4225290">
                <a:moveTo>
                  <a:pt x="0" y="0"/>
                </a:moveTo>
                <a:lnTo>
                  <a:pt x="12192000" y="0"/>
                </a:lnTo>
                <a:lnTo>
                  <a:pt x="12192000" y="4225290"/>
                </a:lnTo>
                <a:lnTo>
                  <a:pt x="0" y="4225290"/>
                </a:lnTo>
                <a:close/>
              </a:path>
            </a:pathLst>
          </a:custGeom>
          <a:noFill/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28B56926-F216-4281-9196-1495BD306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989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3" y="549275"/>
            <a:ext cx="6371409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+mj-cs"/>
              </a:rPr>
              <a:t>Terrain Generation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8D43D8E9-B1AB-4D81-9F4E-04AA5C5AC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5"/>
            <a:ext cx="12192000" cy="4774565"/>
          </a:xfrm>
          <a:prstGeom prst="rect">
            <a:avLst/>
          </a:prstGeom>
          <a:solidFill>
            <a:schemeClr val="bg2">
              <a:lumMod val="25000"/>
              <a:lumOff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4ECC0BED-F03F-40D6-96CE-80CAE6666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A07B2F9-47D6-535F-ADD2-1E8C0D52CA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9536" y="4420371"/>
            <a:ext cx="6371409" cy="1895493"/>
          </a:xfrm>
          <a:custGeom>
            <a:avLst/>
            <a:gdLst/>
            <a:ahLst/>
            <a:cxnLst/>
            <a:rect l="l" t="t" r="r" b="b"/>
            <a:pathLst>
              <a:path w="6922273" h="4225290">
                <a:moveTo>
                  <a:pt x="0" y="0"/>
                </a:moveTo>
                <a:lnTo>
                  <a:pt x="6922273" y="0"/>
                </a:lnTo>
                <a:lnTo>
                  <a:pt x="6922273" y="4225290"/>
                </a:lnTo>
                <a:lnTo>
                  <a:pt x="0" y="4225290"/>
                </a:lnTo>
                <a:close/>
              </a:path>
            </a:pathLst>
          </a:custGeom>
          <a:noFill/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14D29D3-2400-D8A9-E213-38FC03AB19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51363" y="2632709"/>
            <a:ext cx="2380219" cy="3676015"/>
          </a:xfrm>
          <a:custGeom>
            <a:avLst/>
            <a:gdLst/>
            <a:ahLst/>
            <a:cxnLst/>
            <a:rect l="l" t="t" r="r" b="b"/>
            <a:pathLst>
              <a:path w="6922273" h="4225290">
                <a:moveTo>
                  <a:pt x="0" y="0"/>
                </a:moveTo>
                <a:lnTo>
                  <a:pt x="6922273" y="0"/>
                </a:lnTo>
                <a:lnTo>
                  <a:pt x="6922273" y="4225290"/>
                </a:lnTo>
                <a:lnTo>
                  <a:pt x="0" y="4225290"/>
                </a:lnTo>
                <a:close/>
              </a:path>
            </a:pathLst>
          </a:custGeom>
          <a:noFill/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498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+mj-cs"/>
              </a:rPr>
              <a:t>Atmospheric Rendering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CAC383C-6B46-5E3F-CDE8-0D26A603C4E0}"/>
              </a:ext>
            </a:extLst>
          </p:cNvPr>
          <p:cNvGrpSpPr/>
          <p:nvPr/>
        </p:nvGrpSpPr>
        <p:grpSpPr>
          <a:xfrm>
            <a:off x="3740149" y="2404297"/>
            <a:ext cx="4711701" cy="3904428"/>
            <a:chOff x="3737769" y="1230673"/>
            <a:chExt cx="4711701" cy="390442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A35BE6C-171A-E3C9-FDA4-F6E81A2104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64" t="914" r="1264"/>
            <a:stretch/>
          </p:blipFill>
          <p:spPr>
            <a:xfrm>
              <a:off x="3737770" y="1338622"/>
              <a:ext cx="4711700" cy="3796477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129593B-B575-9C67-00B0-BD44E98EC43B}"/>
                </a:ext>
              </a:extLst>
            </p:cNvPr>
            <p:cNvGrpSpPr/>
            <p:nvPr/>
          </p:nvGrpSpPr>
          <p:grpSpPr>
            <a:xfrm>
              <a:off x="3737769" y="1230673"/>
              <a:ext cx="4711701" cy="3904428"/>
              <a:chOff x="3737769" y="1195347"/>
              <a:chExt cx="4711701" cy="3904428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B1BA9F3-DF99-7388-362A-21A3F35D3A2B}"/>
                  </a:ext>
                </a:extLst>
              </p:cNvPr>
              <p:cNvSpPr/>
              <p:nvPr/>
            </p:nvSpPr>
            <p:spPr>
              <a:xfrm>
                <a:off x="3737769" y="3118190"/>
                <a:ext cx="4711701" cy="166687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95F004F-165F-17D1-F57E-7392018403DC}"/>
                  </a:ext>
                </a:extLst>
              </p:cNvPr>
              <p:cNvSpPr/>
              <p:nvPr/>
            </p:nvSpPr>
            <p:spPr>
              <a:xfrm rot="5400000">
                <a:off x="4143783" y="3064217"/>
                <a:ext cx="3904428" cy="166687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50210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2563A9-C865-3EE9-F229-2DEE18DA4B01}"/>
              </a:ext>
            </a:extLst>
          </p:cNvPr>
          <p:cNvSpPr/>
          <p:nvPr/>
        </p:nvSpPr>
        <p:spPr>
          <a:xfrm>
            <a:off x="4091883" y="1964585"/>
            <a:ext cx="4008234" cy="420761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+mj-cs"/>
              </a:rPr>
              <a:t>Level of Detail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54AF71-FF03-8D26-3F76-269615252B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225306"/>
            <a:ext cx="3352800" cy="3686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8817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Demonstration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Thursday, March 24,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73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FFD4E79-97D7-7CF9-2D06-7698888111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12CFD6-40B9-541E-061F-33367AC4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D3CB68-B659-98A7-6FE7-1D0F9D5A3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9EC7E6-1B71-4749-6A05-613718536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2671D43-BBB3-3B05-C7C0-65FCD9FDAD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Package gen demo here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01F91C8-CABD-9B8C-BDAD-24B19B1379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09990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1F7C98C-F418-0604-3227-E7BE67EE42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63211C-6257-980A-78F3-65D6B39E4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8CB4D0-C4C4-ACE5-938F-6384B8206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1D8FEB-7791-6C6A-1C59-921E365B1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2119412-F6AE-065B-7993-6C4DE5089F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Game demo here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66EBCD3-4DA9-341F-A8C8-5527D06C56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573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Evaluation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Thursday, March 24,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55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 marL="0" marR="0" lvl="0" indent="0" fontAlgn="auto"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8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Mesh Evaluation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1ACE9CC-FA52-49A8-A8CB-4C6772C48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4"/>
            <a:ext cx="12192000" cy="4774566"/>
          </a:xfrm>
          <a:prstGeom prst="rect">
            <a:avLst/>
          </a:prstGeom>
          <a:solidFill>
            <a:schemeClr val="bg2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8B56926-F216-4281-9196-1495BD306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BA1B0FB-D917-4C8C-928F-313BD683BF39}" type="slidenum">
              <a:rPr kumimoji="0" lang="en-US" b="0" i="0" u="none" strike="noStrike" cap="none" spc="0" normalizeH="0" baseline="0" noProof="0" smtClean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uLnTx/>
              <a:uFillTx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8A29BB5-4BED-93C0-1E6D-97A57DBA44C8}"/>
              </a:ext>
            </a:extLst>
          </p:cNvPr>
          <p:cNvGrpSpPr/>
          <p:nvPr/>
        </p:nvGrpSpPr>
        <p:grpSpPr>
          <a:xfrm>
            <a:off x="1187593" y="2379153"/>
            <a:ext cx="9816813" cy="3829362"/>
            <a:chOff x="1231613" y="2373032"/>
            <a:chExt cx="9816813" cy="3829362"/>
          </a:xfrm>
        </p:grpSpPr>
        <p:graphicFrame>
          <p:nvGraphicFramePr>
            <p:cNvPr id="16" name="Chart 15">
              <a:extLst>
                <a:ext uri="{FF2B5EF4-FFF2-40B4-BE49-F238E27FC236}">
                  <a16:creationId xmlns:a16="http://schemas.microsoft.com/office/drawing/2014/main" id="{3EBC9CB5-0948-5EE6-BDD9-C2437E6B2B3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41608685"/>
                </p:ext>
              </p:extLst>
            </p:nvPr>
          </p:nvGraphicFramePr>
          <p:xfrm>
            <a:off x="6201739" y="2373032"/>
            <a:ext cx="4846687" cy="382936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18" name="Chart 17">
              <a:extLst>
                <a:ext uri="{FF2B5EF4-FFF2-40B4-BE49-F238E27FC236}">
                  <a16:creationId xmlns:a16="http://schemas.microsoft.com/office/drawing/2014/main" id="{08955A0C-E82D-6ABD-A5CF-1A16FCE5178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04475659"/>
                </p:ext>
              </p:extLst>
            </p:nvPr>
          </p:nvGraphicFramePr>
          <p:xfrm>
            <a:off x="1231613" y="2373032"/>
            <a:ext cx="4846687" cy="382936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345392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Topics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C25C2D0C-89F2-4874-A67D-504E65834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677306"/>
            <a:ext cx="3565525" cy="3415519"/>
          </a:xfrm>
        </p:spPr>
        <p:txBody>
          <a:bodyPr vert="horz" wrap="square" lIns="0" tIns="0" rIns="0" bIns="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Context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Research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Design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Product Demonstration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Evaluation and Conclusion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71F862F9-0E8A-4DB9-8083-1C3AA6E5D7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0531" t="3105" r="17017" b="55473"/>
          <a:stretch/>
        </p:blipFill>
        <p:spPr>
          <a:xfrm>
            <a:off x="5587746" y="1801299"/>
            <a:ext cx="2153716" cy="2138184"/>
          </a:xfrm>
          <a:custGeom>
            <a:avLst/>
            <a:gdLst/>
            <a:ahLst/>
            <a:cxnLst/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</p:spPr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63F39B9-0715-40B5-8ECB-9B983F99C69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/>
          <a:stretch/>
        </p:blipFill>
        <p:spPr>
          <a:xfrm>
            <a:off x="8918575" y="596392"/>
            <a:ext cx="2263776" cy="2263776"/>
          </a:xfrm>
          <a:custGeom>
            <a:avLst/>
            <a:gdLst/>
            <a:ahLst/>
            <a:cxnLst/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73FD8943-49CD-489F-AF30-D186003CB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D1AA9E7-DA6E-4B0E-AFF8-ACA4D7D79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FDA334A1-5994-4CBD-AF0E-366DEF3A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6D2324F-3B7B-45EF-9584-C8EADD2C8C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9281" r="9281"/>
          <a:stretch/>
        </p:blipFill>
        <p:spPr>
          <a:xfrm>
            <a:off x="9091612" y="3324733"/>
            <a:ext cx="2936876" cy="2936876"/>
          </a:xfrm>
          <a:custGeom>
            <a:avLst/>
            <a:gdLst/>
            <a:ahLst/>
            <a:cxnLst/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 marL="0" marR="0" lvl="0" indent="0" fontAlgn="auto"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8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Mesh Evaluation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1ACE9CC-FA52-49A8-A8CB-4C6772C48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4"/>
            <a:ext cx="12192000" cy="4774566"/>
          </a:xfrm>
          <a:prstGeom prst="rect">
            <a:avLst/>
          </a:prstGeom>
          <a:solidFill>
            <a:schemeClr val="bg2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8B56926-F216-4281-9196-1495BD306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BA1B0FB-D917-4C8C-928F-313BD683BF39}" type="slidenum">
              <a:rPr kumimoji="0" lang="en-US" b="0" i="0" u="none" strike="noStrike" cap="none" spc="0" normalizeH="0" baseline="0" noProof="0" smtClean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uLnTx/>
              <a:uFillTx/>
            </a:endParaRP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30E71FA2-1527-8C00-5B69-2DEA1C07D6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6696071"/>
              </p:ext>
            </p:extLst>
          </p:nvPr>
        </p:nvGraphicFramePr>
        <p:xfrm>
          <a:off x="2469014" y="2460417"/>
          <a:ext cx="7253972" cy="38293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381540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 marL="0" marR="0" lvl="0" indent="0" fontAlgn="auto"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8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Mesh Evaluation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BA1B0FB-D917-4C8C-928F-313BD683BF39}" type="slidenum">
              <a:rPr kumimoji="0" lang="en-US" b="0" i="0" u="none" strike="noStrike" cap="none" spc="0" normalizeH="0" baseline="0" noProof="0" smtClean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uLnTx/>
              <a:uFillTx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D442521-C68F-3120-BE95-9C1C964E474C}"/>
              </a:ext>
            </a:extLst>
          </p:cNvPr>
          <p:cNvGrpSpPr/>
          <p:nvPr/>
        </p:nvGrpSpPr>
        <p:grpSpPr>
          <a:xfrm>
            <a:off x="1906198" y="2615168"/>
            <a:ext cx="8379604" cy="3167604"/>
            <a:chOff x="1967554" y="2388287"/>
            <a:chExt cx="8379604" cy="3167604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D1FDAC0-170E-0E02-174D-AE14850BF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67554" y="2388287"/>
              <a:ext cx="4149072" cy="31676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8F352D7-D7FF-DF8C-3CDE-06848A1A9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35786" y="2388287"/>
              <a:ext cx="4111372" cy="316760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2369769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 marL="0" marR="0" lvl="0" indent="0" fontAlgn="auto"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8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Terrain Evaluation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1ACE9CC-FA52-49A8-A8CB-4C6772C48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4"/>
            <a:ext cx="12192000" cy="4774566"/>
          </a:xfrm>
          <a:prstGeom prst="rect">
            <a:avLst/>
          </a:prstGeom>
          <a:solidFill>
            <a:schemeClr val="bg2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8B56926-F216-4281-9196-1495BD306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BA1B0FB-D917-4C8C-928F-313BD683BF39}" type="slidenum">
              <a:rPr kumimoji="0" lang="en-US" b="0" i="0" u="none" strike="noStrike" cap="none" spc="0" normalizeH="0" baseline="0" noProof="0" smtClean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uLnTx/>
              <a:uFillTx/>
            </a:endParaRPr>
          </a:p>
        </p:txBody>
      </p:sp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59C3F1E7-CA3D-50E5-6FB8-299F45DC27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699012"/>
              </p:ext>
            </p:extLst>
          </p:nvPr>
        </p:nvGraphicFramePr>
        <p:xfrm>
          <a:off x="2469013" y="2482901"/>
          <a:ext cx="7253971" cy="3806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656580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 marL="0" marR="0" lvl="0" indent="0" fontAlgn="auto"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8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Terrain Evaluation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1ACE9CC-FA52-49A8-A8CB-4C6772C48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4"/>
            <a:ext cx="12192000" cy="4774566"/>
          </a:xfrm>
          <a:prstGeom prst="rect">
            <a:avLst/>
          </a:prstGeom>
          <a:solidFill>
            <a:schemeClr val="bg2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8B56926-F216-4281-9196-1495BD306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BA1B0FB-D917-4C8C-928F-313BD683BF39}" type="slidenum">
              <a:rPr kumimoji="0" lang="en-US" b="0" i="0" u="none" strike="noStrike" cap="none" spc="0" normalizeH="0" baseline="0" noProof="0" smtClean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uLnTx/>
              <a:uFillTx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557345A-8FC6-9D5C-5E3D-80D2D59CCC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6227" y="2127500"/>
            <a:ext cx="3979545" cy="4476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215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 marL="0" marR="0" lvl="0" indent="0" fontAlgn="auto"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48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Terrain Evaluation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1ACE9CC-FA52-49A8-A8CB-4C6772C48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4"/>
            <a:ext cx="12192000" cy="4774566"/>
          </a:xfrm>
          <a:prstGeom prst="rect">
            <a:avLst/>
          </a:prstGeom>
          <a:solidFill>
            <a:schemeClr val="bg2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8B56926-F216-4281-9196-1495BD306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DBA1B0FB-D917-4C8C-928F-313BD683BF39}" type="slidenum">
              <a:rPr kumimoji="0" lang="en-US" b="0" i="0" u="none" strike="noStrike" cap="none" spc="0" normalizeH="0" baseline="0" noProof="0" smtClean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uLnTx/>
              <a:uFillTx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88C807-C5FA-4320-EA00-975E747AC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579281" y="1012947"/>
            <a:ext cx="3298272" cy="676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3088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Thursday, March 24,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6760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8D4099-2544-49B3-9B39-AA68E249F188}"/>
              </a:ext>
            </a:extLst>
          </p:cNvPr>
          <p:cNvSpPr txBox="1"/>
          <p:nvPr/>
        </p:nvSpPr>
        <p:spPr>
          <a:xfrm>
            <a:off x="550862" y="580363"/>
            <a:ext cx="5437188" cy="1997855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References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959C3E7-D59B-44C4-9BBD-3BC2A41A0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151" y="3295640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654876B-FB01-4E58-9C9F-3D510011B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22329" y="4018501"/>
            <a:ext cx="1468514" cy="1521012"/>
            <a:chOff x="8926879" y="88028"/>
            <a:chExt cx="1468514" cy="1521012"/>
          </a:xfrm>
        </p:grpSpPr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6EE14B10-2C91-4CF8-ABB6-7E21AA98C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9153221" y="88028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5A93B35E-1AB2-4CCC-91AC-122E57A18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8926879" y="221946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E9951197-11BD-489A-BF2C-E542541AB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9455555" y="532490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E82E665-80D3-4963-8C6C-9670B9AABC7C}"/>
              </a:ext>
            </a:extLst>
          </p:cNvPr>
          <p:cNvSpPr txBox="1"/>
          <p:nvPr/>
        </p:nvSpPr>
        <p:spPr>
          <a:xfrm>
            <a:off x="673430" y="1520825"/>
            <a:ext cx="10967707" cy="4572000"/>
          </a:xfrm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/>
          <a:p>
            <a:pPr indent="-228600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700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947F64-5094-492E-9222-8828A2E267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AF3377-84EC-47E8-93B4-2316948E1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AD4E24-3213-4EF6-BFE4-11D33724A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26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106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C4BC4F-6937-4FA8-A7B9-3D19F31A5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4794FD3-CE29-C58B-1BFD-40BECDA42A57}"/>
              </a:ext>
            </a:extLst>
          </p:cNvPr>
          <p:cNvGrpSpPr/>
          <p:nvPr/>
        </p:nvGrpSpPr>
        <p:grpSpPr>
          <a:xfrm>
            <a:off x="191086" y="364456"/>
            <a:ext cx="11809828" cy="6129087"/>
            <a:chOff x="191086" y="171715"/>
            <a:chExt cx="11809828" cy="612908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6052879-A0E2-4144-9154-ABD137B1BF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0361" r="20361"/>
            <a:stretch/>
          </p:blipFill>
          <p:spPr>
            <a:xfrm>
              <a:off x="191086" y="171715"/>
              <a:ext cx="5813197" cy="6129087"/>
            </a:xfrm>
            <a:prstGeom prst="rect">
              <a:avLst/>
            </a:prstGeom>
          </p:spPr>
        </p:pic>
        <p:pic>
          <p:nvPicPr>
            <p:cNvPr id="3" name="Picture 2" descr="A close-up of a leaf&#10;&#10;Description automatically generated with medium confidence">
              <a:extLst>
                <a:ext uri="{FF2B5EF4-FFF2-40B4-BE49-F238E27FC236}">
                  <a16:creationId xmlns:a16="http://schemas.microsoft.com/office/drawing/2014/main" id="{56DA87B1-E908-59D9-C56D-222925AA55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7141"/>
            <a:stretch/>
          </p:blipFill>
          <p:spPr>
            <a:xfrm>
              <a:off x="6004283" y="171715"/>
              <a:ext cx="5996631" cy="61290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5262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Research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9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Thursday, March 24,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510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12C478-E960-40A0-B3D6-330BBBA51A63}"/>
              </a:ext>
            </a:extLst>
          </p:cNvPr>
          <p:cNvSpPr txBox="1"/>
          <p:nvPr/>
        </p:nvSpPr>
        <p:spPr>
          <a:xfrm>
            <a:off x="363889" y="1520825"/>
            <a:ext cx="4722462" cy="377983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6400" dirty="0">
                <a:latin typeface="+mj-lt"/>
                <a:ea typeface="+mj-ea"/>
                <a:cs typeface="+mj-cs"/>
              </a:rPr>
              <a:t>Main Areas of Development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0205E53-D75C-4F15-A4A3-21DA0826F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2950" y="623661"/>
            <a:ext cx="667800" cy="631474"/>
            <a:chOff x="8069541" y="1262702"/>
            <a:chExt cx="667800" cy="631474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B48C7E5-9699-4FB1-9EEE-581C68629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8069541" y="1262702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10200000" scaled="0"/>
            </a:gradFill>
            <a:ln>
              <a:noFill/>
            </a:ln>
            <a:effectLst>
              <a:innerShdw blurRad="127000" dist="50800" dir="42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16993F2-7052-4269-8B81-AC271D2D9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332341" y="1436239"/>
              <a:ext cx="270000" cy="54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52D58DC7-20C8-4471-BAA7-B296A2AEC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384" y="49771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E4AABAC-100B-437F-86D3-981412859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3261346" y="5733597"/>
            <a:ext cx="1758388" cy="926985"/>
          </a:xfrm>
          <a:custGeom>
            <a:avLst/>
            <a:gdLst>
              <a:gd name="connsiteX0" fmla="*/ 1486881 w 1758388"/>
              <a:gd name="connsiteY0" fmla="*/ 271508 h 926985"/>
              <a:gd name="connsiteX1" fmla="*/ 1758388 w 1758388"/>
              <a:gd name="connsiteY1" fmla="*/ 926985 h 926985"/>
              <a:gd name="connsiteX2" fmla="*/ 1294895 w 1758388"/>
              <a:gd name="connsiteY2" fmla="*/ 926985 h 926985"/>
              <a:gd name="connsiteX3" fmla="*/ 831404 w 1758388"/>
              <a:gd name="connsiteY3" fmla="*/ 463493 h 926985"/>
              <a:gd name="connsiteX4" fmla="*/ 377328 w 1758388"/>
              <a:gd name="connsiteY4" fmla="*/ 833575 h 926985"/>
              <a:gd name="connsiteX5" fmla="*/ 371585 w 1758388"/>
              <a:gd name="connsiteY5" fmla="*/ 890552 h 926985"/>
              <a:gd name="connsiteX6" fmla="*/ 0 w 1758388"/>
              <a:gd name="connsiteY6" fmla="*/ 518968 h 926985"/>
              <a:gd name="connsiteX7" fmla="*/ 16301 w 1758388"/>
              <a:gd name="connsiteY7" fmla="*/ 485129 h 926985"/>
              <a:gd name="connsiteX8" fmla="*/ 831403 w 1758388"/>
              <a:gd name="connsiteY8" fmla="*/ 0 h 926985"/>
              <a:gd name="connsiteX9" fmla="*/ 1486881 w 1758388"/>
              <a:gd name="connsiteY9" fmla="*/ 271508 h 926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58388" h="926985">
                <a:moveTo>
                  <a:pt x="1486881" y="271508"/>
                </a:moveTo>
                <a:cubicBezTo>
                  <a:pt x="1654632" y="439259"/>
                  <a:pt x="1758388" y="671005"/>
                  <a:pt x="1758388" y="926985"/>
                </a:cubicBezTo>
                <a:lnTo>
                  <a:pt x="1294895" y="926985"/>
                </a:lnTo>
                <a:cubicBezTo>
                  <a:pt x="1294895" y="671005"/>
                  <a:pt x="1087383" y="463493"/>
                  <a:pt x="831404" y="463493"/>
                </a:cubicBezTo>
                <a:cubicBezTo>
                  <a:pt x="607421" y="463493"/>
                  <a:pt x="420547" y="622370"/>
                  <a:pt x="377328" y="833575"/>
                </a:cubicBezTo>
                <a:lnTo>
                  <a:pt x="371585" y="890552"/>
                </a:lnTo>
                <a:lnTo>
                  <a:pt x="0" y="518968"/>
                </a:lnTo>
                <a:lnTo>
                  <a:pt x="16301" y="485129"/>
                </a:lnTo>
                <a:cubicBezTo>
                  <a:pt x="173276" y="196165"/>
                  <a:pt x="479432" y="0"/>
                  <a:pt x="831403" y="0"/>
                </a:cubicBezTo>
                <a:cubicBezTo>
                  <a:pt x="1087383" y="0"/>
                  <a:pt x="1319129" y="103757"/>
                  <a:pt x="1486881" y="27150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254000" dist="50800" dir="5400000">
              <a:schemeClr val="accent1">
                <a:lumMod val="40000"/>
                <a:lumOff val="6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DFD33E0-4D46-4176-BAE2-6AED15231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3353363" y="5725768"/>
            <a:ext cx="1728640" cy="1042921"/>
          </a:xfrm>
          <a:custGeom>
            <a:avLst/>
            <a:gdLst>
              <a:gd name="connsiteX0" fmla="*/ 1391304 w 1728640"/>
              <a:gd name="connsiteY0" fmla="*/ 238153 h 1042921"/>
              <a:gd name="connsiteX1" fmla="*/ 1728640 w 1728640"/>
              <a:gd name="connsiteY1" fmla="*/ 1042921 h 1042921"/>
              <a:gd name="connsiteX2" fmla="*/ 1265147 w 1728640"/>
              <a:gd name="connsiteY2" fmla="*/ 1042921 h 1042921"/>
              <a:gd name="connsiteX3" fmla="*/ 801655 w 1728640"/>
              <a:gd name="connsiteY3" fmla="*/ 521461 h 1042921"/>
              <a:gd name="connsiteX4" fmla="*/ 374587 w 1728640"/>
              <a:gd name="connsiteY4" fmla="*/ 839945 h 1042921"/>
              <a:gd name="connsiteX5" fmla="*/ 362576 w 1728640"/>
              <a:gd name="connsiteY5" fmla="*/ 883477 h 1042921"/>
              <a:gd name="connsiteX6" fmla="*/ 0 w 1728640"/>
              <a:gd name="connsiteY6" fmla="*/ 520901 h 1042921"/>
              <a:gd name="connsiteX7" fmla="*/ 32986 w 1728640"/>
              <a:gd name="connsiteY7" fmla="*/ 459814 h 1042921"/>
              <a:gd name="connsiteX8" fmla="*/ 801656 w 1728640"/>
              <a:gd name="connsiteY8" fmla="*/ 0 h 1042921"/>
              <a:gd name="connsiteX9" fmla="*/ 1391304 w 1728640"/>
              <a:gd name="connsiteY9" fmla="*/ 238153 h 1042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28640" h="1042921">
                <a:moveTo>
                  <a:pt x="1391304" y="238153"/>
                </a:moveTo>
                <a:cubicBezTo>
                  <a:pt x="1597323" y="429440"/>
                  <a:pt x="1728640" y="718927"/>
                  <a:pt x="1728640" y="1042921"/>
                </a:cubicBezTo>
                <a:lnTo>
                  <a:pt x="1265147" y="1042921"/>
                </a:lnTo>
                <a:cubicBezTo>
                  <a:pt x="1265147" y="754926"/>
                  <a:pt x="1057635" y="521461"/>
                  <a:pt x="801655" y="521461"/>
                </a:cubicBezTo>
                <a:cubicBezTo>
                  <a:pt x="609671" y="521461"/>
                  <a:pt x="444949" y="652785"/>
                  <a:pt x="374587" y="839945"/>
                </a:cubicBezTo>
                <a:lnTo>
                  <a:pt x="362576" y="883477"/>
                </a:lnTo>
                <a:lnTo>
                  <a:pt x="0" y="520901"/>
                </a:lnTo>
                <a:lnTo>
                  <a:pt x="32986" y="459814"/>
                </a:lnTo>
                <a:cubicBezTo>
                  <a:pt x="199571" y="182395"/>
                  <a:pt x="481681" y="0"/>
                  <a:pt x="801656" y="0"/>
                </a:cubicBezTo>
                <a:cubicBezTo>
                  <a:pt x="1025638" y="0"/>
                  <a:pt x="1231066" y="89374"/>
                  <a:pt x="1391304" y="23815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22B5D87-7689-4E7F-B03A-7F803B5DF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872920" y="5836283"/>
            <a:ext cx="107098" cy="466589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innerShdw blurRad="63500" dist="2540000">
              <a:schemeClr val="accent1">
                <a:lumMod val="40000"/>
                <a:lumOff val="6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B4359-5ECB-4489-A7DE-A62997F72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graphicFrame>
        <p:nvGraphicFramePr>
          <p:cNvPr id="9" name="TextBox 5">
            <a:extLst>
              <a:ext uri="{FF2B5EF4-FFF2-40B4-BE49-F238E27FC236}">
                <a16:creationId xmlns:a16="http://schemas.microsoft.com/office/drawing/2014/main" id="{505BDBCA-DF53-3997-2826-1AF1A0A812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9947158"/>
              </p:ext>
            </p:extLst>
          </p:nvPr>
        </p:nvGraphicFramePr>
        <p:xfrm>
          <a:off x="5267325" y="549275"/>
          <a:ext cx="6373814" cy="575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00811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+mj-cs"/>
              </a:rPr>
              <a:t>Mesh Generation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8" name="Text Box 2">
            <a:extLst>
              <a:ext uri="{FF2B5EF4-FFF2-40B4-BE49-F238E27FC236}">
                <a16:creationId xmlns:a16="http://schemas.microsoft.com/office/drawing/2014/main" id="{BC33B774-0799-0CB7-6B31-D8ED90537A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1040" y="2097792"/>
            <a:ext cx="5709920" cy="4210933"/>
          </a:xfrm>
          <a:prstGeom prst="rect">
            <a:avLst/>
          </a:prstGeom>
          <a:solidFill>
            <a:schemeClr val="bg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For f faces in cube: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AxisA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=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GetUpOfNormal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(Normal)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AxisB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= Cross(Normal,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AxisA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For (y &lt;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MeshResolution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For (x &lt;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MeshResolution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Iterator = x + y *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MeshResolution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Percent = (x, y) / (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MeshResolution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- 1)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PointOnUnitCube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= Normal + (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Percent.x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– 0.5) * 2 *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AxisA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+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                  (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Percent.y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– 0.5) * 2 *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AxisB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PointOnUnitSphere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= Normalize(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PointOnUnitCube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) * Radius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Vertices[Iterator] =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PointOnUnitSphere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If x !=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MeshResolution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- 1 And y !=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MeshResolution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-1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   Triangles[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NumberOfTriangles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]     = Iterator  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   Triangles[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NumberOfTriangles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+ 1] = Iterator +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MeshResolution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+ 1  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   Triangles[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NumberOfTriangles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+ 2] = Iterator +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MeshResolution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   Triangles[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NumberOfTriangles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+ 3] = Iterator  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   Triangles[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NumberOfTriangles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+ 4] = Iterator + 1  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   Triangles[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NumberOfTriangles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+ 5] = Iterator +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MeshResolution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+ 1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              </a:t>
            </a:r>
            <a:r>
              <a:rPr lang="en-US" sz="9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NumberOfTriangles</a:t>
            </a: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 += 6 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0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0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0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			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2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			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2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Arial" panose="020B0604020202020204" pitchFamily="34" charset="0"/>
              </a:rPr>
              <a:t>	</a:t>
            </a:r>
            <a:endParaRPr lang="en-GB" sz="1200" dirty="0">
              <a:effectLst/>
              <a:latin typeface="Consolas" panose="020B0609020204030204" pitchFamily="49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868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3FE162-883A-4E8C-9F40-6224CCCAD68B}"/>
              </a:ext>
            </a:extLst>
          </p:cNvPr>
          <p:cNvSpPr txBox="1"/>
          <p:nvPr/>
        </p:nvSpPr>
        <p:spPr>
          <a:xfrm>
            <a:off x="550864" y="549275"/>
            <a:ext cx="6373812" cy="9848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+mj-lt"/>
                <a:ea typeface="+mj-ea"/>
                <a:cs typeface="+mj-cs"/>
              </a:rPr>
              <a:t>Mesh Generation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1ACE9CC-FA52-49A8-A8CB-4C6772C48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4"/>
            <a:ext cx="12192000" cy="4774566"/>
          </a:xfrm>
          <a:prstGeom prst="rect">
            <a:avLst/>
          </a:prstGeom>
          <a:solidFill>
            <a:schemeClr val="bg2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30235CC-EA05-D5E1-26B4-1F89F6227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20444" y="2083435"/>
            <a:ext cx="5951112" cy="4225290"/>
          </a:xfrm>
          <a:custGeom>
            <a:avLst/>
            <a:gdLst/>
            <a:ahLst/>
            <a:cxnLst/>
            <a:rect l="l" t="t" r="r" b="b"/>
            <a:pathLst>
              <a:path w="12192000" h="4225290">
                <a:moveTo>
                  <a:pt x="0" y="0"/>
                </a:moveTo>
                <a:lnTo>
                  <a:pt x="12192000" y="0"/>
                </a:lnTo>
                <a:lnTo>
                  <a:pt x="12192000" y="4225290"/>
                </a:lnTo>
                <a:lnTo>
                  <a:pt x="0" y="4225290"/>
                </a:lnTo>
                <a:close/>
              </a:path>
            </a:pathLst>
          </a:custGeom>
          <a:noFill/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28B56926-F216-4281-9196-1495BD306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BDFB5-9856-4EAE-841B-B4720803D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129994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{05CD3339-7B09-49BA-A99C-8DBC6C22152C}tf33713516_win32</Template>
  <TotalTime>1594</TotalTime>
  <Words>1930</Words>
  <Application>Microsoft Office PowerPoint</Application>
  <PresentationFormat>Widescreen</PresentationFormat>
  <Paragraphs>304</Paragraphs>
  <Slides>26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Consolas</vt:lpstr>
      <vt:lpstr>Gill Sans MT</vt:lpstr>
      <vt:lpstr>Walbaum Display</vt:lpstr>
      <vt:lpstr>3DFloatVTI</vt:lpstr>
      <vt:lpstr>Viva Presentation </vt:lpstr>
      <vt:lpstr>Topics</vt:lpstr>
      <vt:lpstr>Context</vt:lpstr>
      <vt:lpstr>PowerPoint Presentation</vt:lpstr>
      <vt:lpstr>Research</vt:lpstr>
      <vt:lpstr>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Demonstration </vt:lpstr>
      <vt:lpstr>Package gen demo here</vt:lpstr>
      <vt:lpstr>Game demo here</vt:lpstr>
      <vt:lpstr>Evaluation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Adam Hurst (s5226058)</dc:creator>
  <cp:lastModifiedBy>Adam Hurst (s5226058)</cp:lastModifiedBy>
  <cp:revision>33</cp:revision>
  <dcterms:created xsi:type="dcterms:W3CDTF">2022-03-15T11:36:15Z</dcterms:created>
  <dcterms:modified xsi:type="dcterms:W3CDTF">2022-05-22T16:17:49Z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